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3" r:id="rId32"/>
    <p:sldId id="289" r:id="rId33"/>
    <p:sldId id="290" r:id="rId34"/>
    <p:sldId id="291" r:id="rId35"/>
    <p:sldId id="284" r:id="rId36"/>
    <p:sldId id="285" r:id="rId37"/>
    <p:sldId id="292" r:id="rId38"/>
    <p:sldId id="294" r:id="rId39"/>
    <p:sldId id="293" r:id="rId40"/>
    <p:sldId id="295" r:id="rId41"/>
    <p:sldId id="296" r:id="rId42"/>
    <p:sldId id="298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33" autoAdjust="0"/>
  </p:normalViewPr>
  <p:slideViewPr>
    <p:cSldViewPr snapToGrid="0">
      <p:cViewPr varScale="1">
        <p:scale>
          <a:sx n="77" d="100"/>
          <a:sy n="77" d="100"/>
        </p:scale>
        <p:origin x="2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8T00:45:41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 1408 0 0,'2'11'5016'0'0,"3"-13"-4443"0"0,-5 2-579 0 0,1 1 0 0 0,-1-1 0 0 0,1 0 0 0 0,0 1-1 0 0,-1-1 1 0 0,1 0 0 0 0,0 1 0 0 0,-1-1-1 0 0,1 0 1 0 0,0 0 0 0 0,-1 0 0 0 0,1 1 0 0 0,0-1-1 0 0,0 0 1 0 0,-1 0 0 0 0,1 0 0 0 0,0 0-1 0 0,-1 0 1 0 0,1 0 0 0 0,0 0 0 0 0,0-1-1 0 0,-1 1 1 0 0,1 0 0 0 0,0 0 0 0 0,-1-1 0 0 0,1 1-1 0 0,0 0 1 0 0,-1-1 0 0 0,2 0 0 0 0,33-13 71 0 0,-19 7-53 0 0,68-18 27 0 0,131-23 0 0 0,-92 24 261 0 0,-75 16-90 0 0,72-3 1 0 0,-72 8-181 0 0,81-15 0 0 0,-90 12 15 0 0,80-4-1 0 0,-45 6 2 0 0,-37 1-12 0 0,1 2 0 0 0,0 1 1 0 0,70 10-1 0 0,-69-5 79 0 0,1-2 0 0 0,51-2 1 0 0,-56-1-53 0 0,-25-1-34 0 0,-1 0-1 0 0,1 0 0 0 0,-1-1 0 0 0,12-4 0 0 0,-12 3-16 0 0,0 1 1 0 0,0 0-1 0 0,1 0 1 0 0,11 0-1 0 0,314-14 237 0 0,-267 7-92 0 0,-44 5 14 0 0,-1 1-1 0 0,1 1 1 0 0,25 1-1 0 0,-2 3-118 0 0,-14 0-37 0 0,55 8 0 0 0,-38-6 45 0 0,-49-5-53 0 0,0 0 3 0 0,0 1-9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customXml" Target="../ink/ink1.xml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2490D7-0956-4435-BD8C-7581F2A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8" y="678253"/>
            <a:ext cx="4615543" cy="2239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25FBEA-DA01-44D1-B72A-54C7AC95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94" y="420624"/>
            <a:ext cx="5134710" cy="23444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FF2C973-B5F2-4C7F-A04A-42E73974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3" y="3529584"/>
            <a:ext cx="3960334" cy="25420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166B91-7591-462E-BA6B-66F6165E3948}"/>
              </a:ext>
            </a:extLst>
          </p:cNvPr>
          <p:cNvSpPr txBox="1"/>
          <p:nvPr/>
        </p:nvSpPr>
        <p:spPr>
          <a:xfrm>
            <a:off x="2507869" y="6179747"/>
            <a:ext cx="19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型の概念が無い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EEA5FF-B375-414A-AB64-0A02B9F0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758" y="3152513"/>
            <a:ext cx="4848368" cy="30889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1380A-172E-4189-BC04-344E286DC069}"/>
              </a:ext>
            </a:extLst>
          </p:cNvPr>
          <p:cNvSpPr txBox="1"/>
          <p:nvPr/>
        </p:nvSpPr>
        <p:spPr>
          <a:xfrm>
            <a:off x="9478126" y="3265714"/>
            <a:ext cx="246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xx[aa,bb]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xx.push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0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xx.length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lang="en-US" altLang="ja-JP"/>
              <a:t>xx[xx.length -1]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9D4580-2286-41FD-93C7-E0F0589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46145"/>
            <a:ext cx="5343144" cy="25864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FF6DCD-FB52-4E46-8C4B-7D756110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48" y="177296"/>
            <a:ext cx="5737188" cy="29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6990DD-B060-4C30-BDD4-D94443ED38FB}"/>
              </a:ext>
            </a:extLst>
          </p:cNvPr>
          <p:cNvSpPr/>
          <p:nvPr/>
        </p:nvSpPr>
        <p:spPr>
          <a:xfrm>
            <a:off x="89013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3C9F514-8928-4571-A8ED-D8C68B8A3FF2}"/>
              </a:ext>
            </a:extLst>
          </p:cNvPr>
          <p:cNvSpPr/>
          <p:nvPr/>
        </p:nvSpPr>
        <p:spPr>
          <a:xfrm>
            <a:off x="1886273" y="98011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For…of 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393722-6D79-40B0-92AE-CCCD600A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" y="665129"/>
            <a:ext cx="5341896" cy="27638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0904A1-7F86-4B61-9F43-672EE74B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56" y="665129"/>
            <a:ext cx="5370413" cy="26241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ABE708F-DF06-4D09-B4C5-33989305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0" y="3707109"/>
            <a:ext cx="5341896" cy="25412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CE24C05-8138-417C-9240-4292B6A3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05" y="3624208"/>
            <a:ext cx="5266732" cy="285661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2249D36-CD83-49DE-AE6A-BAFE23733442}"/>
              </a:ext>
            </a:extLst>
          </p:cNvPr>
          <p:cNvSpPr/>
          <p:nvPr/>
        </p:nvSpPr>
        <p:spPr>
          <a:xfrm>
            <a:off x="9214831" y="3568693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E17287-9A40-4611-9468-AE64A38A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61" y="1234440"/>
            <a:ext cx="6163596" cy="464837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D7E2DFB-8515-4694-9528-8B569735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1" y="1499616"/>
            <a:ext cx="5266732" cy="33277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C8C44D-EF28-4CE2-9F1A-9DBB0F237FAB}"/>
              </a:ext>
            </a:extLst>
          </p:cNvPr>
          <p:cNvSpPr/>
          <p:nvPr/>
        </p:nvSpPr>
        <p:spPr>
          <a:xfrm>
            <a:off x="1459611" y="210312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A16E1-FD42-4F4A-B773-D00867114C6F}"/>
              </a:ext>
            </a:extLst>
          </p:cNvPr>
          <p:cNvSpPr/>
          <p:nvPr/>
        </p:nvSpPr>
        <p:spPr>
          <a:xfrm>
            <a:off x="2052186" y="98011"/>
            <a:ext cx="19688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HTML+CSS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5BEC08-1095-4014-8E34-52973C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4" y="1024032"/>
            <a:ext cx="5138071" cy="25410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BC8067-244E-4F45-9F4B-2FF7902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2" y="231978"/>
            <a:ext cx="4774087" cy="15841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527403-2396-4226-AC3E-7016284185DE}"/>
              </a:ext>
            </a:extLst>
          </p:cNvPr>
          <p:cNvSpPr txBox="1"/>
          <p:nvPr/>
        </p:nvSpPr>
        <p:spPr>
          <a:xfrm>
            <a:off x="831539" y="607188"/>
            <a:ext cx="4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Hyper</a:t>
            </a:r>
            <a:r>
              <a:rPr kumimoji="1" lang="ja-JP" altLang="en-US"/>
              <a:t> </a:t>
            </a:r>
            <a:r>
              <a:rPr kumimoji="1" lang="en-US" altLang="ja-JP"/>
              <a:t>Text</a:t>
            </a:r>
            <a:r>
              <a:rPr kumimoji="1" lang="ja-JP" altLang="en-US"/>
              <a:t> </a:t>
            </a:r>
            <a:r>
              <a:rPr kumimoji="1" lang="en-US" altLang="ja-JP"/>
              <a:t>Markup</a:t>
            </a:r>
            <a:r>
              <a:rPr kumimoji="1" lang="ja-JP" altLang="en-US"/>
              <a:t> </a:t>
            </a:r>
            <a:r>
              <a:rPr kumimoji="1" lang="en-US" altLang="ja-JP"/>
              <a:t>Language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C3B603-B693-4837-8843-F163A49A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4" y="3797140"/>
            <a:ext cx="4631021" cy="26768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8296FE-B962-4676-A633-F146C0DB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022068"/>
            <a:ext cx="5301402" cy="301984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5B3843-BF4D-4F27-9861-880AE5157105}"/>
              </a:ext>
            </a:extLst>
          </p:cNvPr>
          <p:cNvSpPr txBox="1"/>
          <p:nvPr/>
        </p:nvSpPr>
        <p:spPr>
          <a:xfrm>
            <a:off x="6762447" y="5925312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ケバブケース、キャメルケース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5F882D-1E04-4A56-9CA7-92B25AF2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54" y="273762"/>
            <a:ext cx="5451045" cy="27529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E1C2BA-D994-42DF-8145-9FBE76C0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" y="289608"/>
            <a:ext cx="5347161" cy="2737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1FE035-2062-4E35-837E-E92B37DB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05" y="3328416"/>
            <a:ext cx="4925998" cy="3358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041DEF-E7B5-46EB-B940-EC264E94F308}"/>
              </a:ext>
            </a:extLst>
          </p:cNvPr>
          <p:cNvSpPr txBox="1"/>
          <p:nvPr/>
        </p:nvSpPr>
        <p:spPr>
          <a:xfrm>
            <a:off x="6528815" y="3328416"/>
            <a:ext cx="545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</a:t>
            </a:r>
            <a:r>
              <a:rPr lang="ja-JP" altLang="en-US"/>
              <a:t>ｃｓｓファイルを作成する</a:t>
            </a:r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HTML</a:t>
            </a:r>
            <a:r>
              <a:rPr kumimoji="1" lang="ja-JP" altLang="en-US"/>
              <a:t>ファイルに、</a:t>
            </a:r>
            <a:r>
              <a:rPr kumimoji="1" lang="en-US" altLang="ja-JP"/>
              <a:t>link</a:t>
            </a:r>
            <a:r>
              <a:rPr kumimoji="1" lang="ja-JP" altLang="en-US"/>
              <a:t>業を追加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lang="ja-JP" altLang="en-US"/>
              <a:t>セレクタとプロパティ</a:t>
            </a:r>
            <a:r>
              <a:rPr lang="en-US" altLang="ja-JP"/>
              <a:t>/</a:t>
            </a:r>
            <a:r>
              <a:rPr lang="ja-JP" altLang="en-US"/>
              <a:t>値のまとまりで書く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　セレクタ｛｝にプロパティ値を書く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   </a:t>
            </a:r>
            <a:r>
              <a:rPr lang="en-US" altLang="ja-JP"/>
              <a:t>h1{</a:t>
            </a:r>
          </a:p>
          <a:p>
            <a:r>
              <a:rPr lang="en-US" altLang="ja-JP"/>
              <a:t>	color:blue ;</a:t>
            </a:r>
          </a:p>
          <a:p>
            <a:r>
              <a:rPr lang="en-US" altLang="ja-JP"/>
              <a:t>	font-size:40px;</a:t>
            </a:r>
          </a:p>
          <a:p>
            <a:r>
              <a:rPr kumimoji="1" lang="en-US" altLang="ja-JP"/>
              <a:t>	width:150px;</a:t>
            </a:r>
          </a:p>
          <a:p>
            <a:r>
              <a:rPr lang="en-US" altLang="ja-JP"/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8C565-3BAB-483F-AA65-CC3BCD4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6" y="336973"/>
            <a:ext cx="5210903" cy="28817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834B8F-E8C1-4849-B2DD-F865F5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76" y="241136"/>
            <a:ext cx="5689523" cy="2977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1A2338-D5F2-4DC7-9BAF-4AA06CD2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" y="3656425"/>
            <a:ext cx="5968542" cy="29604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1108C-8A19-4AB4-A3BF-61F6AF37EFDD}"/>
              </a:ext>
            </a:extLst>
          </p:cNvPr>
          <p:cNvSpPr txBox="1"/>
          <p:nvPr/>
        </p:nvSpPr>
        <p:spPr>
          <a:xfrm>
            <a:off x="7677997" y="4951978"/>
            <a:ext cx="39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クラス、子孫結合子、カンマ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7140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5CC94A-56AC-4718-B1E3-FF484593475A}"/>
              </a:ext>
            </a:extLst>
          </p:cNvPr>
          <p:cNvSpPr/>
          <p:nvPr/>
        </p:nvSpPr>
        <p:spPr>
          <a:xfrm>
            <a:off x="89012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９日目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DBFBC8-FB0C-4E8C-95FE-F97A97C25725}"/>
              </a:ext>
            </a:extLst>
          </p:cNvPr>
          <p:cNvSpPr/>
          <p:nvPr/>
        </p:nvSpPr>
        <p:spPr>
          <a:xfrm>
            <a:off x="1713152" y="98011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オブジェクト入門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AC95CFA-6977-49B6-8421-2A8530C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1" y="765920"/>
            <a:ext cx="3908396" cy="23354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793CE-CBEE-408B-8F11-B9F63FCE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91" y="765920"/>
            <a:ext cx="4248217" cy="22052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521B49-CBAB-43EB-B872-3C78B4E0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328843"/>
            <a:ext cx="3404526" cy="15357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4D3F2B9-172D-4189-B57E-6A6BD03C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780" y="1794766"/>
            <a:ext cx="3605423" cy="16342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683A4B-1EC1-44D5-9B76-24091AB02040}"/>
              </a:ext>
            </a:extLst>
          </p:cNvPr>
          <p:cNvSpPr txBox="1"/>
          <p:nvPr/>
        </p:nvSpPr>
        <p:spPr>
          <a:xfrm>
            <a:off x="6451600" y="92308"/>
            <a:ext cx="21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ブラケット記法</a:t>
            </a:r>
            <a:endParaRPr kumimoji="1" lang="en-US" altLang="ja-JP"/>
          </a:p>
          <a:p>
            <a:r>
              <a:rPr kumimoji="1" lang="ja-JP" altLang="en-US"/>
              <a:t>ドット記法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93A7F6-03C7-4AC4-ABC0-372E0EFF5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1" y="3456808"/>
            <a:ext cx="4204647" cy="233545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1FF29EB-92E1-4817-86F3-82CFB685A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168" y="3456808"/>
            <a:ext cx="2636918" cy="147804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414AAFE-24F4-4A99-AFB9-F5D22E499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392" y="4934857"/>
            <a:ext cx="2760504" cy="140266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26896DC-E51C-4BC0-86A7-29684C547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780" y="4045052"/>
            <a:ext cx="3664280" cy="2008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14:cNvPr>
              <p14:cNvContentPartPr/>
              <p14:nvPr/>
            </p14:nvContentPartPr>
            <p14:xfrm>
              <a:off x="7235993" y="1761398"/>
              <a:ext cx="851760" cy="8100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2353" y="1653398"/>
                <a:ext cx="9594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4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4E7A89-0989-4A1A-817E-98CAD26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6" y="800899"/>
            <a:ext cx="7116168" cy="479174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B35565-D594-4EB8-B54E-52C5E7CD6906}"/>
              </a:ext>
            </a:extLst>
          </p:cNvPr>
          <p:cNvSpPr txBox="1"/>
          <p:nvPr/>
        </p:nvSpPr>
        <p:spPr>
          <a:xfrm>
            <a:off x="7699829" y="1444172"/>
            <a:ext cx="42018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どのような種類の値も格納できる</a:t>
            </a:r>
            <a:endParaRPr kumimoji="1" lang="en-US" altLang="ja-JP"/>
          </a:p>
          <a:p>
            <a:r>
              <a:rPr lang="ja-JP" altLang="en-US"/>
              <a:t>　　参照するときは、キーがいる</a:t>
            </a:r>
            <a:endParaRPr kumimoji="1" lang="en-US" altLang="ja-JP"/>
          </a:p>
          <a:p>
            <a:r>
              <a:rPr lang="ja-JP" altLang="en-US"/>
              <a:t>　　</a:t>
            </a:r>
            <a:r>
              <a:rPr kumimoji="1" lang="ja-JP" altLang="en-US"/>
              <a:t>順番を持たない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lesson.instrauctor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lesson[“student”] = true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lesson.coding = true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9E1583-36B2-4B65-8F62-A958FC78DFFE}"/>
              </a:ext>
            </a:extLst>
          </p:cNvPr>
          <p:cNvSpPr/>
          <p:nvPr/>
        </p:nvSpPr>
        <p:spPr>
          <a:xfrm>
            <a:off x="2328706" y="98011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スコープ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CB222-C311-4290-A383-A6C0922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2" y="559676"/>
            <a:ext cx="3471794" cy="15973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0FEBC7-927B-4686-95C1-4DEF21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" y="2222823"/>
            <a:ext cx="3563861" cy="16885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A165EA-C01D-48A8-9E34-414E89C2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40" y="196267"/>
            <a:ext cx="4006892" cy="21741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8FB7FE-EF53-455C-9869-960617C4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39" y="2370410"/>
            <a:ext cx="3753493" cy="18700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572F12-B068-4330-A7C5-615764396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858" y="196267"/>
            <a:ext cx="3571034" cy="16662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E1FF948-735E-4808-ACF8-53BCBD317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858" y="2157027"/>
            <a:ext cx="3578729" cy="175434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E8FCC09-BB52-46BF-B8D8-ED0338A5D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7" y="4344991"/>
            <a:ext cx="4163972" cy="217414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81678DA-68C0-42C9-A7E3-F5017C032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1396" y="4544553"/>
            <a:ext cx="3996118" cy="19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03AE0B-58BF-4B05-B5A8-8FAAB281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9" y="350466"/>
            <a:ext cx="4036258" cy="22330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1B24DB-03FB-461C-8AFC-7691CA69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2966046"/>
            <a:ext cx="4994752" cy="3179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8AB749-BBE6-4258-A811-506FA288605F}"/>
              </a:ext>
            </a:extLst>
          </p:cNvPr>
          <p:cNvSpPr txBox="1"/>
          <p:nvPr/>
        </p:nvSpPr>
        <p:spPr>
          <a:xfrm>
            <a:off x="7336972" y="2819400"/>
            <a:ext cx="4042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変数の使える範囲</a:t>
            </a:r>
            <a:endParaRPr kumimoji="1" lang="en-US" altLang="ja-JP"/>
          </a:p>
          <a:p>
            <a:r>
              <a:rPr lang="ja-JP" altLang="en-US"/>
              <a:t>・グローバル、ローカル、ブロックのスコープがある。</a:t>
            </a:r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・定義された変数が、全体で使える</a:t>
            </a:r>
            <a:endParaRPr lang="en-US" altLang="ja-JP"/>
          </a:p>
          <a:p>
            <a:r>
              <a:rPr kumimoji="1" lang="ja-JP" altLang="en-US"/>
              <a:t>・関数内で</a:t>
            </a:r>
            <a:r>
              <a:rPr lang="ja-JP" altLang="en-US"/>
              <a:t>定義された変数が、</a:t>
            </a:r>
            <a:r>
              <a:rPr kumimoji="1" lang="ja-JP" altLang="en-US"/>
              <a:t>関数の中で使える</a:t>
            </a:r>
            <a:endParaRPr kumimoji="1" lang="en-US" altLang="ja-JP"/>
          </a:p>
          <a:p>
            <a:r>
              <a:rPr lang="ja-JP" altLang="en-US"/>
              <a:t>・｛｝内のブロック内のみで、変数が使える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99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D58E6B-BC4A-4F64-B761-18B1ED586455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１０日目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8BF42C-0B56-43D8-A891-F630AAED9AB8}"/>
              </a:ext>
            </a:extLst>
          </p:cNvPr>
          <p:cNvSpPr/>
          <p:nvPr/>
        </p:nvSpPr>
        <p:spPr>
          <a:xfrm>
            <a:off x="2142640" y="98010"/>
            <a:ext cx="2281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DF4419-7EAA-49B2-B2CD-44F73999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6" y="590453"/>
            <a:ext cx="6149801" cy="33028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E5A0FC9-2F07-40F2-B7E5-4F7D311A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6" y="4004610"/>
            <a:ext cx="3989294" cy="285339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D45333-0D64-4489-AC21-377117F5B8EB}"/>
              </a:ext>
            </a:extLst>
          </p:cNvPr>
          <p:cNvSpPr txBox="1"/>
          <p:nvPr/>
        </p:nvSpPr>
        <p:spPr>
          <a:xfrm>
            <a:off x="7416799" y="4270166"/>
            <a:ext cx="3236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・配列をループ処理させるか、オブジェクトをループ処理させるか。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in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DEF2446-65B7-4BDB-8A0A-95F4E5BD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02" y="328841"/>
            <a:ext cx="5614462" cy="33028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AAF6FF-91C1-46DC-9ED8-86F7362553BF}"/>
              </a:ext>
            </a:extLst>
          </p:cNvPr>
          <p:cNvSpPr txBox="1"/>
          <p:nvPr/>
        </p:nvSpPr>
        <p:spPr>
          <a:xfrm>
            <a:off x="8128000" y="1781298"/>
            <a:ext cx="13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｛｝の中身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3CA893-6FD7-4D2D-9197-AA38EF81A098}"/>
              </a:ext>
            </a:extLst>
          </p:cNvPr>
          <p:cNvSpPr txBox="1"/>
          <p:nvPr/>
        </p:nvSpPr>
        <p:spPr>
          <a:xfrm>
            <a:off x="8672285" y="2626593"/>
            <a:ext cx="295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Object</a:t>
            </a:r>
            <a:r>
              <a:rPr kumimoji="1" lang="ja-JP" altLang="en-US"/>
              <a:t>の</a:t>
            </a:r>
            <a:r>
              <a:rPr kumimoji="1" lang="en-US" altLang="ja-JP"/>
              <a:t>key</a:t>
            </a:r>
            <a:r>
              <a:rPr kumimoji="1" lang="ja-JP" altLang="en-US"/>
              <a:t>を格納する為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6A6D47-CA98-4B30-9A9F-F9D06289B9BD}"/>
              </a:ext>
            </a:extLst>
          </p:cNvPr>
          <p:cNvSpPr txBox="1"/>
          <p:nvPr/>
        </p:nvSpPr>
        <p:spPr>
          <a:xfrm>
            <a:off x="10664350" y="3343981"/>
            <a:ext cx="1146628" cy="9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Hana</a:t>
            </a:r>
          </a:p>
          <a:p>
            <a:r>
              <a:rPr lang="en-US" altLang="ja-JP"/>
              <a:t>True</a:t>
            </a:r>
          </a:p>
          <a:p>
            <a:r>
              <a:rPr kumimoji="1" lang="en-US" altLang="ja-JP"/>
              <a:t>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41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ABD367-7592-4A1F-9E71-3370B7F9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" y="559675"/>
            <a:ext cx="4724217" cy="24528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173E9D7-954F-4B37-B1EB-6BDAE08A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81" y="506693"/>
            <a:ext cx="4572638" cy="18576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AF25FB-E297-4EE6-A7F9-0F682A5A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8" y="3242941"/>
            <a:ext cx="4137727" cy="26063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744AFF-D889-44F6-AB8A-7B3CF4BCA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407" y="2661920"/>
            <a:ext cx="3267686" cy="2065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902EB4C-CEB9-4655-8AAC-01E131CF2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51" y="4817146"/>
            <a:ext cx="3346126" cy="1863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52942A2-8E73-4BB1-89CA-3112DCAB3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531" y="4817146"/>
            <a:ext cx="3186562" cy="18636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25783B-6E8E-4D5E-BFAA-C34D3A132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102" y="2739672"/>
            <a:ext cx="3430833" cy="1910345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4AE99148-299F-43E8-A3D2-7510D9E0E25A}"/>
              </a:ext>
            </a:extLst>
          </p:cNvPr>
          <p:cNvSpPr/>
          <p:nvPr/>
        </p:nvSpPr>
        <p:spPr>
          <a:xfrm>
            <a:off x="8034104" y="3694844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EB353268-79C9-4C6B-9497-6C54A0CA4BC7}"/>
              </a:ext>
            </a:extLst>
          </p:cNvPr>
          <p:cNvSpPr/>
          <p:nvPr/>
        </p:nvSpPr>
        <p:spPr>
          <a:xfrm>
            <a:off x="8055096" y="5554346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87BE713-2B9A-4228-8ABB-2A59B6AB3B96}"/>
              </a:ext>
            </a:extLst>
          </p:cNvPr>
          <p:cNvSpPr/>
          <p:nvPr/>
        </p:nvSpPr>
        <p:spPr>
          <a:xfrm>
            <a:off x="1950283" y="98010"/>
            <a:ext cx="26661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参照渡し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vs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値渡し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C477E2-BE61-4014-981F-40012F21F972}"/>
              </a:ext>
            </a:extLst>
          </p:cNvPr>
          <p:cNvSpPr txBox="1"/>
          <p:nvPr/>
        </p:nvSpPr>
        <p:spPr>
          <a:xfrm>
            <a:off x="3589016" y="1351670"/>
            <a:ext cx="1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基本的なデータ型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B1B3123-FF01-432F-8426-68160E4C09C7}"/>
              </a:ext>
            </a:extLst>
          </p:cNvPr>
          <p:cNvSpPr txBox="1"/>
          <p:nvPr/>
        </p:nvSpPr>
        <p:spPr>
          <a:xfrm>
            <a:off x="3834085" y="2228834"/>
            <a:ext cx="194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オブジェクト型データ型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979A3F-46B2-46A4-89A0-79B3ACFC1702}"/>
              </a:ext>
            </a:extLst>
          </p:cNvPr>
          <p:cNvSpPr txBox="1"/>
          <p:nvPr/>
        </p:nvSpPr>
        <p:spPr>
          <a:xfrm>
            <a:off x="5176091" y="6166641"/>
            <a:ext cx="183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アドレスに入る</a:t>
            </a:r>
          </a:p>
        </p:txBody>
      </p:sp>
    </p:spTree>
    <p:extLst>
      <p:ext uri="{BB962C8B-B14F-4D97-AF65-F5344CB8AC3E}">
        <p14:creationId xmlns:p14="http://schemas.microsoft.com/office/powerpoint/2010/main" val="364700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85D52-4F34-436E-A0C5-998FF53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2" y="323417"/>
            <a:ext cx="6773220" cy="310558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AE024E1-49FC-43D0-87B0-1FBF595E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6" y="3629090"/>
            <a:ext cx="683990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EA1994-ABD5-4F47-BF3B-9B91BF5BB4E2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１１日目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7F862E-DEF7-4807-BF81-6A0D9A5819FC}"/>
              </a:ext>
            </a:extLst>
          </p:cNvPr>
          <p:cNvSpPr/>
          <p:nvPr/>
        </p:nvSpPr>
        <p:spPr>
          <a:xfrm>
            <a:off x="1986195" y="98010"/>
            <a:ext cx="43188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　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while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EE209F-3AD3-4939-AD95-5CA90713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45" y="757968"/>
            <a:ext cx="5470049" cy="26710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CF21C92-1C9D-409D-86D0-E069B4EA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" y="757969"/>
            <a:ext cx="5013781" cy="26710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EE22E9-2A03-4135-8AAE-F00D9F75E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4" y="3627292"/>
            <a:ext cx="6063052" cy="30284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E0A412-6EAC-4577-9B92-26D0E5E05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627292"/>
            <a:ext cx="3887890" cy="21073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3E0C12F-9231-45F9-912D-52468CD3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189" y="4684463"/>
            <a:ext cx="2944565" cy="16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1E605B-5472-4F5F-9DDC-15EBB075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" y="630925"/>
            <a:ext cx="6268325" cy="249589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5CDD1F-BB41-454E-A12B-F0245682D800}"/>
              </a:ext>
            </a:extLst>
          </p:cNvPr>
          <p:cNvSpPr txBox="1"/>
          <p:nvPr/>
        </p:nvSpPr>
        <p:spPr>
          <a:xfrm>
            <a:off x="6818811" y="522514"/>
            <a:ext cx="47810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while</a:t>
            </a:r>
            <a:r>
              <a:rPr kumimoji="1" lang="ja-JP" altLang="en-US"/>
              <a:t>　</a:t>
            </a:r>
            <a:r>
              <a:rPr kumimoji="1" lang="en-US" altLang="ja-JP"/>
              <a:t>for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while(let cnt &lt; array ){cnt++}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for ( let i = 0 ;  I &lt; array.length ;  i++ ){};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for ( const num in  array){};</a:t>
            </a:r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1999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AE6366-0B0B-097A-11D5-C4699D421581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324F49F-9858-00DD-0572-7A7AB28B48AD}"/>
              </a:ext>
            </a:extLst>
          </p:cNvPr>
          <p:cNvSpPr/>
          <p:nvPr/>
        </p:nvSpPr>
        <p:spPr>
          <a:xfrm>
            <a:off x="2976055" y="98010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値としての関数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55B996-53BA-4577-DDFC-ED4B7A07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40" y="819557"/>
            <a:ext cx="3564145" cy="232790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1A991A8-FD15-CFDF-1967-EF0E903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2" y="819557"/>
            <a:ext cx="3827198" cy="21912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8B97EA-5C09-5902-22B5-BC59B6616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938" y="890838"/>
            <a:ext cx="3564145" cy="18886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5EDDC1-3B3F-FC17-BFA8-7F56FA9F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62" y="3407343"/>
            <a:ext cx="5318437" cy="31619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44E6143-0779-CC83-1DC0-747061530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798" y="3843698"/>
            <a:ext cx="5127142" cy="25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09750B-7EF4-0DAE-0582-0DB83340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8" y="3674670"/>
            <a:ext cx="3975304" cy="2902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F5D1F2-6F52-F41D-C593-0C00AE51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6" y="405025"/>
            <a:ext cx="4543396" cy="25210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E2B981C-3E4E-E56D-3266-CCECC7341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0" y="547265"/>
            <a:ext cx="5212080" cy="264305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A2917-485B-079E-CFF6-3B02C18D9B8D}"/>
              </a:ext>
            </a:extLst>
          </p:cNvPr>
          <p:cNvSpPr txBox="1"/>
          <p:nvPr/>
        </p:nvSpPr>
        <p:spPr>
          <a:xfrm>
            <a:off x="5364480" y="3674670"/>
            <a:ext cx="619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・値を返す</a:t>
            </a:r>
            <a:endParaRPr kumimoji="1" lang="en-US" altLang="ja-JP" dirty="0"/>
          </a:p>
          <a:p>
            <a:r>
              <a:rPr lang="ja-JP" altLang="en-US" dirty="0"/>
              <a:t>・すく作用を発生する</a:t>
            </a:r>
            <a:endParaRPr lang="en-US" altLang="ja-JP" dirty="0"/>
          </a:p>
          <a:p>
            <a:r>
              <a:rPr kumimoji="1" lang="ja-JP" altLang="en-US" dirty="0"/>
              <a:t>・値も返し、副作用も発生する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・関数の中で、ほかの処理</a:t>
            </a:r>
            <a:r>
              <a:rPr kumimoji="1" lang="en-US" altLang="ja-JP" dirty="0"/>
              <a:t>console.log()</a:t>
            </a:r>
            <a:r>
              <a:rPr kumimoji="1" lang="ja-JP" altLang="en-US" dirty="0"/>
              <a:t>を返す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・関数の、実引数で関数を定義する。</a:t>
            </a:r>
          </a:p>
        </p:txBody>
      </p:sp>
    </p:spTree>
    <p:extLst>
      <p:ext uri="{BB962C8B-B14F-4D97-AF65-F5344CB8AC3E}">
        <p14:creationId xmlns:p14="http://schemas.microsoft.com/office/powerpoint/2010/main" val="150228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D16572-2830-5D54-2214-0A5AE9D46104}"/>
              </a:ext>
            </a:extLst>
          </p:cNvPr>
          <p:cNvSpPr/>
          <p:nvPr/>
        </p:nvSpPr>
        <p:spPr>
          <a:xfrm>
            <a:off x="2571214" y="165387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9EA9DD-601F-BD62-32D5-21A7F011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018" y="925453"/>
            <a:ext cx="4612201" cy="250354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AA4FE6-76E2-0D0F-6083-B5811682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4" y="925453"/>
            <a:ext cx="4193894" cy="226756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4CFB7F-9983-6492-CD92-89E292F4D514}"/>
              </a:ext>
            </a:extLst>
          </p:cNvPr>
          <p:cNvSpPr txBox="1"/>
          <p:nvPr/>
        </p:nvSpPr>
        <p:spPr>
          <a:xfrm>
            <a:off x="1366787" y="3122087"/>
            <a:ext cx="321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The great g</a:t>
            </a:r>
            <a:r>
              <a:rPr lang="en-US" altLang="ja-JP" dirty="0">
                <a:highlight>
                  <a:srgbClr val="FFFF00"/>
                </a:highlight>
              </a:rPr>
              <a:t>reen Yamada’s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F7B3EE3-5855-544A-BD9A-9F2BF05D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91" y="3980429"/>
            <a:ext cx="5334728" cy="253219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6DE426-D603-7817-DD49-97BF73B0F77D}"/>
              </a:ext>
            </a:extLst>
          </p:cNvPr>
          <p:cNvSpPr txBox="1"/>
          <p:nvPr/>
        </p:nvSpPr>
        <p:spPr>
          <a:xfrm>
            <a:off x="1424538" y="4594753"/>
            <a:ext cx="89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動く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B041BF2-9218-081B-CC01-4450A9C206B7}"/>
              </a:ext>
            </a:extLst>
          </p:cNvPr>
          <p:cNvSpPr txBox="1"/>
          <p:nvPr/>
        </p:nvSpPr>
        <p:spPr>
          <a:xfrm>
            <a:off x="5008344" y="4726956"/>
            <a:ext cx="117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動かない</a:t>
            </a:r>
          </a:p>
        </p:txBody>
      </p:sp>
    </p:spTree>
    <p:extLst>
      <p:ext uri="{BB962C8B-B14F-4D97-AF65-F5344CB8AC3E}">
        <p14:creationId xmlns:p14="http://schemas.microsoft.com/office/powerpoint/2010/main" val="134108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BA2936-1CF6-1A97-1055-414CB836CB43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94AB48D-48AA-B6E1-E72E-A1F3C432B387}"/>
              </a:ext>
            </a:extLst>
          </p:cNvPr>
          <p:cNvSpPr/>
          <p:nvPr/>
        </p:nvSpPr>
        <p:spPr>
          <a:xfrm>
            <a:off x="2320430" y="98010"/>
            <a:ext cx="36503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Closures</a:t>
            </a:r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（クロージャ）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8BAD9AF-D31B-7B80-70CC-FF0D7390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9" y="768341"/>
            <a:ext cx="5316328" cy="22058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56F9C0-ACEE-2DB7-FF22-D8083C4E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13" y="669653"/>
            <a:ext cx="4110473" cy="21592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109E736-0966-9ED8-322B-651EF8E3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5" y="3288754"/>
            <a:ext cx="4252110" cy="23275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331454-D26B-D10B-9F65-DA583FE71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550" y="3429000"/>
            <a:ext cx="3859324" cy="275934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D128257-D135-F161-471E-6B6FE56B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874" y="3837374"/>
            <a:ext cx="3765289" cy="14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DB530A-F96B-4A7B-87FE-B7E43741B668}"/>
              </a:ext>
            </a:extLst>
          </p:cNvPr>
          <p:cNvSpPr txBox="1"/>
          <p:nvPr/>
        </p:nvSpPr>
        <p:spPr>
          <a:xfrm>
            <a:off x="5871028" y="529771"/>
            <a:ext cx="27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741723-BC11-DE6A-E639-B46F40A2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3" y="446969"/>
            <a:ext cx="7664844" cy="4019757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AEAB71-221F-407B-934A-AD8A62985DE0}"/>
              </a:ext>
            </a:extLst>
          </p:cNvPr>
          <p:cNvSpPr txBox="1"/>
          <p:nvPr/>
        </p:nvSpPr>
        <p:spPr>
          <a:xfrm>
            <a:off x="2105528" y="4097394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関数式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667A84-2C5B-4A82-8CB1-958CC48DBD60}"/>
              </a:ext>
            </a:extLst>
          </p:cNvPr>
          <p:cNvSpPr txBox="1"/>
          <p:nvPr/>
        </p:nvSpPr>
        <p:spPr>
          <a:xfrm>
            <a:off x="2863518" y="2391274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関数宣言</a:t>
            </a:r>
          </a:p>
        </p:txBody>
      </p:sp>
    </p:spTree>
    <p:extLst>
      <p:ext uri="{BB962C8B-B14F-4D97-AF65-F5344CB8AC3E}">
        <p14:creationId xmlns:p14="http://schemas.microsoft.com/office/powerpoint/2010/main" val="1974401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A7491D7-9A9A-4C0B-A065-DEDAC580861E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１４日目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B4B628-A5CE-41D3-B08E-ED61F77E1502}"/>
              </a:ext>
            </a:extLst>
          </p:cNvPr>
          <p:cNvSpPr/>
          <p:nvPr/>
        </p:nvSpPr>
        <p:spPr>
          <a:xfrm>
            <a:off x="3437724" y="98010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メゾット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69D5DCC-7A15-401E-B5AA-6DEA437F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83" y="699417"/>
            <a:ext cx="4861704" cy="272996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BA8BC3D-EE73-4E5B-B588-C9ACF658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10" y="699417"/>
            <a:ext cx="5656736" cy="27295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4DE70F-A0B0-44F9-801B-BCB788904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51" y="3429000"/>
            <a:ext cx="4493507" cy="317151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7DB679-39BB-4110-94BE-331773BB43F1}"/>
              </a:ext>
            </a:extLst>
          </p:cNvPr>
          <p:cNvSpPr txBox="1"/>
          <p:nvPr/>
        </p:nvSpPr>
        <p:spPr>
          <a:xfrm>
            <a:off x="6714836" y="4240404"/>
            <a:ext cx="4405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person.name</a:t>
            </a:r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・キーと値のペアの事</a:t>
            </a:r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・プロパティの中で、値が関数の物</a:t>
            </a:r>
          </a:p>
        </p:txBody>
      </p:sp>
    </p:spTree>
    <p:extLst>
      <p:ext uri="{BB962C8B-B14F-4D97-AF65-F5344CB8AC3E}">
        <p14:creationId xmlns:p14="http://schemas.microsoft.com/office/powerpoint/2010/main" val="1997759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B4B628-A5CE-41D3-B08E-ED61F77E1502}"/>
              </a:ext>
            </a:extLst>
          </p:cNvPr>
          <p:cNvSpPr/>
          <p:nvPr/>
        </p:nvSpPr>
        <p:spPr>
          <a:xfrm>
            <a:off x="900175" y="98010"/>
            <a:ext cx="64908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DOM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　ドキュメント　オブジェクト　モデル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2ACBB5-2E65-4D1A-B424-7781FADC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8" y="696806"/>
            <a:ext cx="4721085" cy="2563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393176-AB69-4B4C-8993-AE3EC97F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01" y="696806"/>
            <a:ext cx="4557063" cy="25321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C275058-8E3B-4A15-91DD-2B8982FB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97" y="3652245"/>
            <a:ext cx="4960194" cy="283574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FCFB316-4DFD-40EB-BCAA-3FCEC75F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996" y="3652245"/>
            <a:ext cx="4725059" cy="246731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C7932A0-0492-4AC7-A82A-F9B30D1B7476}"/>
              </a:ext>
            </a:extLst>
          </p:cNvPr>
          <p:cNvSpPr txBox="1"/>
          <p:nvPr/>
        </p:nvSpPr>
        <p:spPr>
          <a:xfrm>
            <a:off x="9633527" y="1717964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無い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9D7DAE-1E36-484D-B2EE-2770CF8B8AE4}"/>
              </a:ext>
            </a:extLst>
          </p:cNvPr>
          <p:cNvSpPr txBox="1"/>
          <p:nvPr/>
        </p:nvSpPr>
        <p:spPr>
          <a:xfrm>
            <a:off x="9826764" y="128006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１）</a:t>
            </a:r>
            <a:r>
              <a:rPr kumimoji="1" lang="en-US" altLang="ja-JP"/>
              <a:t>P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F75CD4-2CD0-48A4-967A-5EE641D0249E}"/>
              </a:ext>
            </a:extLst>
          </p:cNvPr>
          <p:cNvSpPr txBox="1"/>
          <p:nvPr/>
        </p:nvSpPr>
        <p:spPr>
          <a:xfrm>
            <a:off x="9720901" y="883767"/>
            <a:ext cx="11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&lt;div&gt;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598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70C9EB-A18D-41F4-9AA0-EDF364BE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93" y="404252"/>
            <a:ext cx="5511017" cy="29491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AF45B95-9715-4823-A79E-ED5E2469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4251"/>
            <a:ext cx="4797777" cy="24953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3E7E2A2-AD62-4A76-BC18-A2B52F09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9" y="3208983"/>
            <a:ext cx="3787133" cy="12092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6F1C2F-70D7-4249-80FF-B002DEF18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58" y="4598733"/>
            <a:ext cx="3826054" cy="22592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AE2B29B-9E53-4954-9F48-1D293346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398" y="3813621"/>
            <a:ext cx="3488544" cy="218095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D29BA1-52CB-4E5E-BCFF-2EC4D87C2945}"/>
              </a:ext>
            </a:extLst>
          </p:cNvPr>
          <p:cNvSpPr txBox="1"/>
          <p:nvPr/>
        </p:nvSpPr>
        <p:spPr>
          <a:xfrm>
            <a:off x="8061159" y="3956594"/>
            <a:ext cx="3793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document.createElement()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document.body.appendChild()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MDN</a:t>
            </a:r>
            <a:endParaRPr kumimoji="1" lang="en-US" altLang="ja-JP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FEA39FB-B8A5-4041-8457-0FAFA0A5548B}"/>
              </a:ext>
            </a:extLst>
          </p:cNvPr>
          <p:cNvSpPr txBox="1"/>
          <p:nvPr/>
        </p:nvSpPr>
        <p:spPr>
          <a:xfrm>
            <a:off x="1298223" y="2396695"/>
            <a:ext cx="479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document.getElementsByTagName("h2")[0].innerText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CA1AF5F-9BC3-4F85-ACED-B5C7016521B8}"/>
              </a:ext>
            </a:extLst>
          </p:cNvPr>
          <p:cNvSpPr txBox="1"/>
          <p:nvPr/>
        </p:nvSpPr>
        <p:spPr>
          <a:xfrm>
            <a:off x="539786" y="2874620"/>
            <a:ext cx="623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sz="1400">
                <a:highlight>
                  <a:srgbClr val="FFFF00"/>
                </a:highlight>
              </a:rPr>
              <a:t>document.getElementsByTagName("h2")[0].innerText = "Important Text"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27827B9-E7C7-4B9B-80D5-490F47A8C257}"/>
              </a:ext>
            </a:extLst>
          </p:cNvPr>
          <p:cNvSpPr txBox="1"/>
          <p:nvPr/>
        </p:nvSpPr>
        <p:spPr>
          <a:xfrm>
            <a:off x="1381350" y="1955949"/>
            <a:ext cx="479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document.getElementsByTagName("h2")[0]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946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A46EAB-6377-4936-9704-01554F9622A7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１５日目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8A6BD08-C12A-4962-84A3-31A7509FD179}"/>
              </a:ext>
            </a:extLst>
          </p:cNvPr>
          <p:cNvSpPr/>
          <p:nvPr/>
        </p:nvSpPr>
        <p:spPr>
          <a:xfrm>
            <a:off x="2814158" y="98010"/>
            <a:ext cx="26629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CSS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と</a:t>
            </a:r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JavaScript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E2CA468-672E-45B5-97ED-35512161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7" y="744771"/>
            <a:ext cx="4904702" cy="24787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17922C6-02DF-4A3D-961D-0D831D89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76" y="834476"/>
            <a:ext cx="4278905" cy="23890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D8F35B1-759B-42EF-B469-E4990C1B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7" y="3860799"/>
            <a:ext cx="5258963" cy="2703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3BBFEDE-77AA-4162-9DBB-77CC74D91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60799"/>
            <a:ext cx="4750143" cy="23890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1EE269-D3CC-4458-8B3B-1E0A04DC81FA}"/>
              </a:ext>
            </a:extLst>
          </p:cNvPr>
          <p:cNvSpPr txBox="1"/>
          <p:nvPr/>
        </p:nvSpPr>
        <p:spPr>
          <a:xfrm>
            <a:off x="6018720" y="3175898"/>
            <a:ext cx="490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ja-JP" sz="1200">
                <a:highlight>
                  <a:srgbClr val="FFFF00"/>
                </a:highlight>
              </a:rPr>
              <a:t>const para = document.createElement("h2");</a:t>
            </a:r>
            <a:endParaRPr kumimoji="1" lang="en-US" altLang="ja-JP" sz="1200">
              <a:highlight>
                <a:srgbClr val="FFFF00"/>
              </a:highlight>
            </a:endParaRPr>
          </a:p>
          <a:p>
            <a:r>
              <a:rPr lang="en-US" altLang="ja-JP" sz="1200">
                <a:highlight>
                  <a:srgbClr val="FFFF00"/>
                </a:highlight>
              </a:rPr>
              <a:t>para.textContent = "SAM-Tapir";</a:t>
            </a:r>
          </a:p>
          <a:p>
            <a:r>
              <a:rPr kumimoji="1" lang="en-US" altLang="ja-JP" sz="1200">
                <a:highlight>
                  <a:srgbClr val="FFFF00"/>
                </a:highlight>
              </a:rPr>
              <a:t>document.getElementsByTagName("h1")[0].appendChild(para);</a:t>
            </a:r>
            <a:endParaRPr kumimoji="1" lang="ja-JP" altLang="en-US" sz="12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837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4410F5-2B8A-40B3-A35A-EDCE6F07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16" y="267090"/>
            <a:ext cx="4744262" cy="23745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CC05689-41B9-4AF5-8EF7-2CE76D67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16" y="2950187"/>
            <a:ext cx="5050423" cy="34644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0943AD-6EEE-4911-8E39-F829F50BE229}"/>
              </a:ext>
            </a:extLst>
          </p:cNvPr>
          <p:cNvSpPr txBox="1"/>
          <p:nvPr/>
        </p:nvSpPr>
        <p:spPr>
          <a:xfrm>
            <a:off x="5278587" y="3666757"/>
            <a:ext cx="6637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let myElement = document.createElement(“p”)]</a:t>
            </a:r>
          </a:p>
          <a:p>
            <a:r>
              <a:rPr lang="en-US" altLang="ja-JP"/>
              <a:t>   myElement.style.xxxx = “”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・オブジェクト　→</a:t>
            </a:r>
            <a:r>
              <a:rPr lang="ja-JP" altLang="en-US"/>
              <a:t>キャメルケースで書く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myElement.style.background = “Red”;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74E93D-23C0-4DFE-83BD-78CEE6669E69}"/>
              </a:ext>
            </a:extLst>
          </p:cNvPr>
          <p:cNvSpPr txBox="1"/>
          <p:nvPr/>
        </p:nvSpPr>
        <p:spPr>
          <a:xfrm>
            <a:off x="5611604" y="839781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highlight>
                  <a:srgbClr val="FFFF00"/>
                </a:highlight>
              </a:rPr>
              <a:t>l</a:t>
            </a:r>
            <a:r>
              <a:rPr kumimoji="1" lang="en-US" altLang="ja-JP" sz="1400">
                <a:highlight>
                  <a:srgbClr val="FFFF00"/>
                </a:highlight>
              </a:rPr>
              <a:t>et myElement =  document.getElementsByTagName("h1")[0];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BEDB86-6627-42F3-A07E-F7939054904E}"/>
              </a:ext>
            </a:extLst>
          </p:cNvPr>
          <p:cNvSpPr txBox="1"/>
          <p:nvPr/>
        </p:nvSpPr>
        <p:spPr>
          <a:xfrm>
            <a:off x="5733061" y="1288097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myElement.style.background = “green”;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D052BE-0580-42F5-91F5-2C48DE2A8866}"/>
              </a:ext>
            </a:extLst>
          </p:cNvPr>
          <p:cNvSpPr txBox="1"/>
          <p:nvPr/>
        </p:nvSpPr>
        <p:spPr>
          <a:xfrm>
            <a:off x="5733061" y="1556351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myElement.style.textAlign = "right";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B83C3F-F06D-4C20-82A0-7875CC9A6B26}"/>
              </a:ext>
            </a:extLst>
          </p:cNvPr>
          <p:cNvSpPr txBox="1"/>
          <p:nvPr/>
        </p:nvSpPr>
        <p:spPr>
          <a:xfrm>
            <a:off x="5733061" y="1824605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myElement.style.color = “white”;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10052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4F632D2-258F-4A32-879C-F8A82E55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7" y="679939"/>
            <a:ext cx="4750390" cy="24674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BB679-71D9-48A8-A56F-CF3705839D99}"/>
              </a:ext>
            </a:extLst>
          </p:cNvPr>
          <p:cNvSpPr/>
          <p:nvPr/>
        </p:nvSpPr>
        <p:spPr>
          <a:xfrm>
            <a:off x="2900717" y="98010"/>
            <a:ext cx="24897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DOM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とイベント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EBBD779-28C5-49D0-BA4C-78EF1CF1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0" y="3202781"/>
            <a:ext cx="3999649" cy="678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0E6A57-E91B-4960-9AE6-5194DF316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706" y="679939"/>
            <a:ext cx="4852639" cy="22696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9FA5C3C-E7E2-4C3D-A0D1-FABFFB36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57" y="4178378"/>
            <a:ext cx="4418891" cy="220944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86922E5-4481-40BD-9BD3-1D6AE0E6A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502" y="3881011"/>
            <a:ext cx="2895564" cy="171457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EAFEB36-2F3B-493E-A3F5-F02C1E5A72FF}"/>
              </a:ext>
            </a:extLst>
          </p:cNvPr>
          <p:cNvSpPr txBox="1"/>
          <p:nvPr/>
        </p:nvSpPr>
        <p:spPr>
          <a:xfrm>
            <a:off x="8540246" y="4091885"/>
            <a:ext cx="336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・インプットなどの</a:t>
            </a:r>
            <a:r>
              <a:rPr lang="ja-JP" altLang="en-US" sz="1200"/>
              <a:t>何かのアクション</a:t>
            </a:r>
            <a:endParaRPr lang="en-US" altLang="ja-JP" sz="1200"/>
          </a:p>
          <a:p>
            <a:endParaRPr kumimoji="1" lang="en-US" altLang="ja-JP" sz="1200"/>
          </a:p>
          <a:p>
            <a:r>
              <a:rPr lang="ja-JP" altLang="en-US" sz="1200"/>
              <a:t>・イベントと関数を紐づけて実行する</a:t>
            </a:r>
            <a:endParaRPr lang="en-US" altLang="ja-JP" sz="1200"/>
          </a:p>
          <a:p>
            <a:endParaRPr kumimoji="1" lang="en-US" altLang="ja-JP" sz="1200"/>
          </a:p>
          <a:p>
            <a:endParaRPr kumimoji="1" lang="en-US" altLang="ja-JP" sz="1200"/>
          </a:p>
          <a:p>
            <a:r>
              <a:rPr kumimoji="1" lang="en-US" altLang="ja-JP" sz="1200"/>
              <a:t>.addEventListener(</a:t>
            </a:r>
            <a:r>
              <a:rPr kumimoji="1" lang="ja-JP" altLang="en-US" sz="1200"/>
              <a:t>イベント</a:t>
            </a:r>
            <a:r>
              <a:rPr kumimoji="1" lang="en-US" altLang="ja-JP" sz="1200"/>
              <a:t>,</a:t>
            </a:r>
            <a:r>
              <a:rPr kumimoji="1" lang="ja-JP" altLang="en-US" sz="1200"/>
              <a:t>関数呼び出し</a:t>
            </a:r>
            <a:r>
              <a:rPr kumimoji="1" lang="en-US" altLang="ja-JP" sz="1200"/>
              <a:t>)</a:t>
            </a:r>
            <a:endParaRPr kumimoji="1" lang="ja-JP" altLang="en-US" sz="1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D9EA20-A3FC-4628-8CA5-967CF8EF8426}"/>
              </a:ext>
            </a:extLst>
          </p:cNvPr>
          <p:cNvSpPr txBox="1"/>
          <p:nvPr/>
        </p:nvSpPr>
        <p:spPr>
          <a:xfrm>
            <a:off x="1091949" y="6374848"/>
            <a:ext cx="500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addEventLisnner</a:t>
            </a:r>
            <a:r>
              <a:rPr kumimoji="1" lang="ja-JP" altLang="en-US" sz="1400">
                <a:highlight>
                  <a:srgbClr val="FFFF00"/>
                </a:highlight>
              </a:rPr>
              <a:t>の時に</a:t>
            </a:r>
            <a:r>
              <a:rPr kumimoji="1" lang="en-US" altLang="ja-JP" sz="1400">
                <a:highlight>
                  <a:srgbClr val="FFFF00"/>
                </a:highlight>
              </a:rPr>
              <a:t>Event</a:t>
            </a:r>
            <a:r>
              <a:rPr kumimoji="1" lang="ja-JP" altLang="en-US" sz="1400">
                <a:highlight>
                  <a:srgbClr val="FFFF00"/>
                </a:highlight>
              </a:rPr>
              <a:t>の引数が勝手にできる</a:t>
            </a:r>
            <a:r>
              <a:rPr kumimoji="1" lang="en-US" altLang="ja-JP" sz="1400">
                <a:highlight>
                  <a:srgbClr val="FFFF00"/>
                </a:highlight>
              </a:rPr>
              <a:t>object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9E84A27-535C-471B-889B-EA34BB7B3A98}"/>
              </a:ext>
            </a:extLst>
          </p:cNvPr>
          <p:cNvSpPr txBox="1"/>
          <p:nvPr/>
        </p:nvSpPr>
        <p:spPr>
          <a:xfrm>
            <a:off x="5390502" y="5509272"/>
            <a:ext cx="6532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r>
              <a:rPr kumimoji="1" lang="en-US" altLang="ja-JP" sz="1400"/>
              <a:t>function hello(){    console.log("The Horror!");}</a:t>
            </a:r>
          </a:p>
          <a:p>
            <a:r>
              <a:rPr kumimoji="1" lang="ja-JP" altLang="en-US" sz="1400"/>
              <a:t>・</a:t>
            </a:r>
            <a:r>
              <a:rPr kumimoji="1" lang="en-US" altLang="ja-JP" sz="1400"/>
              <a:t>const eva = document.getElementsByClassName("site-head");</a:t>
            </a:r>
          </a:p>
          <a:p>
            <a:r>
              <a:rPr kumimoji="1" lang="ja-JP" altLang="en-US" sz="1400"/>
              <a:t>・</a:t>
            </a:r>
            <a:r>
              <a:rPr kumimoji="1" lang="en-US" altLang="ja-JP" sz="1400"/>
              <a:t>eva[0].addEventListener("click",hello);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072873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4BACAA6-0B33-4982-96AF-1572D3969C71}"/>
              </a:ext>
            </a:extLst>
          </p:cNvPr>
          <p:cNvSpPr/>
          <p:nvPr/>
        </p:nvSpPr>
        <p:spPr>
          <a:xfrm>
            <a:off x="169137" y="67233"/>
            <a:ext cx="14670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en-US" altLang="ja-JP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E34BE03-35BF-4E05-9F8B-438319D8AFFC}"/>
              </a:ext>
            </a:extLst>
          </p:cNvPr>
          <p:cNvSpPr/>
          <p:nvPr/>
        </p:nvSpPr>
        <p:spPr>
          <a:xfrm>
            <a:off x="2512793" y="98010"/>
            <a:ext cx="3265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JavaScript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ライブラリ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BB04D90-AB0F-4110-A718-DD84D465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8" y="847503"/>
            <a:ext cx="2659788" cy="14213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B7BC11-DBA2-43C3-A3A4-7BCD61F9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6" y="698937"/>
            <a:ext cx="4150501" cy="212046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B37D79-B76C-4BDD-82D4-2A363183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049" y="438162"/>
            <a:ext cx="3854331" cy="238123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0724CEB-D87E-45D4-868F-0F7DAF899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01" y="3076450"/>
            <a:ext cx="3513874" cy="180803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CDD0B20-E621-45A3-9D66-914BA5511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286" y="3494067"/>
            <a:ext cx="4512801" cy="27808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D7F046-90AA-48E5-B6EC-CA9BAF49FEA4}"/>
              </a:ext>
            </a:extLst>
          </p:cNvPr>
          <p:cNvSpPr txBox="1"/>
          <p:nvPr/>
        </p:nvSpPr>
        <p:spPr>
          <a:xfrm>
            <a:off x="5657850" y="3133725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l</a:t>
            </a:r>
            <a:r>
              <a:rPr kumimoji="1" lang="en-US" altLang="ja-JP"/>
              <a:t>odash</a:t>
            </a:r>
            <a:r>
              <a:rPr kumimoji="1" lang="ja-JP" altLang="en-US"/>
              <a:t>を使う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9E22529D-7ACB-48EE-B110-C90D60980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087" y="4426895"/>
            <a:ext cx="3095151" cy="20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3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D28F1CF-3AD8-4A92-9DE8-89DF5010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47" y="720742"/>
            <a:ext cx="3994060" cy="199326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61B830A-C589-49A3-BFA2-1174AAB5DD8F}"/>
              </a:ext>
            </a:extLst>
          </p:cNvPr>
          <p:cNvSpPr/>
          <p:nvPr/>
        </p:nvSpPr>
        <p:spPr>
          <a:xfrm>
            <a:off x="92193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１７日目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962C1B-29F3-4D11-8207-663AC528FF72}"/>
              </a:ext>
            </a:extLst>
          </p:cNvPr>
          <p:cNvSpPr/>
          <p:nvPr/>
        </p:nvSpPr>
        <p:spPr>
          <a:xfrm>
            <a:off x="3437731" y="9801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高階関数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AB7A41-2071-418B-A9B7-87201CF8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3" y="590453"/>
            <a:ext cx="4365507" cy="22538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4CDE60B-66BD-4670-8951-1DACDFA7F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599" y="734151"/>
            <a:ext cx="3626832" cy="211014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EF10AA-E235-46DF-9643-335F9F6B2905}"/>
              </a:ext>
            </a:extLst>
          </p:cNvPr>
          <p:cNvSpPr txBox="1"/>
          <p:nvPr/>
        </p:nvSpPr>
        <p:spPr>
          <a:xfrm>
            <a:off x="7532381" y="1538779"/>
            <a:ext cx="8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・５</a:t>
            </a:r>
            <a:endParaRPr kumimoji="1" lang="en-US" altLang="ja-JP"/>
          </a:p>
          <a:p>
            <a:r>
              <a:rPr lang="ja-JP" altLang="en-US"/>
              <a:t>・５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7F01F20-30EF-4D10-BF92-8569A17F08F8}"/>
              </a:ext>
            </a:extLst>
          </p:cNvPr>
          <p:cNvSpPr txBox="1"/>
          <p:nvPr/>
        </p:nvSpPr>
        <p:spPr>
          <a:xfrm>
            <a:off x="11580478" y="1466056"/>
            <a:ext cx="8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・５</a:t>
            </a:r>
            <a:endParaRPr kumimoji="1" lang="en-US" altLang="ja-JP"/>
          </a:p>
          <a:p>
            <a:r>
              <a:rPr lang="ja-JP" altLang="en-US"/>
              <a:t>・５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7496B6D-F6AD-4FA7-90A6-3829D7537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41" y="3478300"/>
            <a:ext cx="5306130" cy="264554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3D822CE-5CCB-436B-B3C2-07AB1436D1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863"/>
          <a:stretch/>
        </p:blipFill>
        <p:spPr>
          <a:xfrm>
            <a:off x="4165001" y="2869418"/>
            <a:ext cx="2790438" cy="65019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3F34A93-A589-4525-9063-E25704C9D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439" y="2844293"/>
            <a:ext cx="4217870" cy="212550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18E905-909E-4846-AAED-D6B30EFE4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1474" y="5012417"/>
            <a:ext cx="3845800" cy="1805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E72049-893F-4E91-9852-6C7C2FFC1EB3}"/>
              </a:ext>
            </a:extLst>
          </p:cNvPr>
          <p:cNvSpPr txBox="1"/>
          <p:nvPr/>
        </p:nvSpPr>
        <p:spPr>
          <a:xfrm>
            <a:off x="408010" y="2869418"/>
            <a:ext cx="375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ハイヤーオーダーファンクション</a:t>
            </a:r>
          </a:p>
        </p:txBody>
      </p:sp>
    </p:spTree>
    <p:extLst>
      <p:ext uri="{BB962C8B-B14F-4D97-AF65-F5344CB8AC3E}">
        <p14:creationId xmlns:p14="http://schemas.microsoft.com/office/powerpoint/2010/main" val="3537076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0077193-7E8D-4F6A-9883-90A285E8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241565"/>
            <a:ext cx="4238567" cy="204443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B174700-F813-46F9-8AAB-7CA721ED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81" y="351727"/>
            <a:ext cx="2681949" cy="9963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72E09EC-331F-40DE-B847-06FC82BF9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85" y="314683"/>
            <a:ext cx="3567429" cy="189819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3036894-C47F-4682-AD82-2C69B615E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2716743"/>
            <a:ext cx="4075888" cy="24339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0B1D84-4E77-4D50-8DB5-CA3AFF66D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35" y="3722159"/>
            <a:ext cx="4678466" cy="272960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CBAFE28-5D5E-46C4-A32D-4416342B5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364" y="3210359"/>
            <a:ext cx="4003427" cy="272960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88479AC-0794-4ADE-9F3C-557B60B8847D}"/>
              </a:ext>
            </a:extLst>
          </p:cNvPr>
          <p:cNvSpPr txBox="1"/>
          <p:nvPr/>
        </p:nvSpPr>
        <p:spPr>
          <a:xfrm>
            <a:off x="9802854" y="3048828"/>
            <a:ext cx="20891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・関数を引数として、受ける関数</a:t>
            </a:r>
            <a:endParaRPr kumimoji="1" lang="en-US" altLang="ja-JP" sz="1400"/>
          </a:p>
          <a:p>
            <a:endParaRPr lang="en-US" altLang="ja-JP" sz="1400"/>
          </a:p>
          <a:p>
            <a:r>
              <a:rPr lang="ja-JP" altLang="en-US" sz="1400"/>
              <a:t>・名前のない</a:t>
            </a:r>
            <a:r>
              <a:rPr lang="en-US" altLang="ja-JP" sz="1400"/>
              <a:t>1</a:t>
            </a:r>
            <a:r>
              <a:rPr lang="ja-JP" altLang="en-US" sz="1400"/>
              <a:t>回だけの関数</a:t>
            </a:r>
            <a:endParaRPr lang="en-US" altLang="ja-JP" sz="1400"/>
          </a:p>
          <a:p>
            <a:endParaRPr lang="en-US" altLang="ja-JP" sz="1400"/>
          </a:p>
          <a:p>
            <a:r>
              <a:rPr lang="ja-JP" altLang="en-US" sz="1400"/>
              <a:t>・</a:t>
            </a:r>
            <a:r>
              <a:rPr lang="en-US" altLang="ja-JP" sz="1400"/>
              <a:t>map</a:t>
            </a:r>
            <a:r>
              <a:rPr lang="ja-JP" altLang="en-US" sz="1400"/>
              <a:t>内で使いまわさなければ、関数宣言がいらない</a:t>
            </a:r>
            <a:endParaRPr lang="en-US" altLang="ja-JP" sz="1400"/>
          </a:p>
          <a:p>
            <a:endParaRPr kumimoji="1" lang="en-US" altLang="ja-JP" sz="1400"/>
          </a:p>
          <a:p>
            <a:endParaRPr kumimoji="1" lang="en-US" altLang="ja-JP" sz="1400"/>
          </a:p>
          <a:p>
            <a:r>
              <a:rPr lang="ja-JP" altLang="en-US" sz="1400"/>
              <a:t>・１０個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06452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A9A1882-5B44-4BA8-81EF-6D40377AA657}"/>
              </a:ext>
            </a:extLst>
          </p:cNvPr>
          <p:cNvSpPr/>
          <p:nvPr/>
        </p:nvSpPr>
        <p:spPr>
          <a:xfrm>
            <a:off x="2514403" y="98010"/>
            <a:ext cx="32624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ポケモンプロジェクト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4188E9-CB56-4C2E-8EBE-4259EC2E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8" y="709311"/>
            <a:ext cx="4276698" cy="19553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A4BC66F-8B6C-4D4A-A4E5-01D11940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56" y="709311"/>
            <a:ext cx="3705916" cy="19456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5EFC269-8627-417F-A580-9C21B631D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20" y="3096711"/>
            <a:ext cx="5328994" cy="32044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A2AD8-923F-4EED-91F3-B29390D62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76" y="2783578"/>
            <a:ext cx="3690190" cy="182914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95C267F-2AD9-4BEE-BE43-5EF3AEFF9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14" y="5822157"/>
            <a:ext cx="4393030" cy="79544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A345EFD-5CDB-44AB-AF7A-124AF745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524" y="4484133"/>
            <a:ext cx="2425113" cy="12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09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923B16-EF02-4626-8C47-E424120E6FE6}"/>
              </a:ext>
            </a:extLst>
          </p:cNvPr>
          <p:cNvSpPr/>
          <p:nvPr/>
        </p:nvSpPr>
        <p:spPr>
          <a:xfrm>
            <a:off x="92193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C3B0B2-5808-4674-B7D3-23F79CB0F471}"/>
              </a:ext>
            </a:extLst>
          </p:cNvPr>
          <p:cNvSpPr/>
          <p:nvPr/>
        </p:nvSpPr>
        <p:spPr>
          <a:xfrm>
            <a:off x="2822179" y="98010"/>
            <a:ext cx="26468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高階関数　２．０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859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944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825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876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8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1080</Words>
  <Application>Microsoft Office PowerPoint</Application>
  <PresentationFormat>ワイド画面</PresentationFormat>
  <Paragraphs>297</Paragraphs>
  <Slides>55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5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Hiraishi, Susumu/平石 進</cp:lastModifiedBy>
  <cp:revision>46</cp:revision>
  <dcterms:created xsi:type="dcterms:W3CDTF">2022-11-23T09:16:55Z</dcterms:created>
  <dcterms:modified xsi:type="dcterms:W3CDTF">2022-12-08T13:23:51Z</dcterms:modified>
</cp:coreProperties>
</file>